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2d81487b9e_1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2d81487b9e_1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2d81487b9e_1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2d81487b9e_1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2d81487b9e_1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2d81487b9e_1_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d8d73720a4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d8d73720a4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2d8d73720a4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2d81487b9e_1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2d81487b9e_1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32d81487b9e_1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2be5996388_4_1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32be5996388_4_1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2be5996388_4_1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2d81487b9e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2d81487b9e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32d81487b9e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2d81487b9e_1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2d81487b9e_1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2d81487b9e_1_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2d81487b9e_1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2d81487b9e_1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2d81487b9e_1_1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2d81487b9e_1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2d81487b9e_1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2d81487b9e_1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167493" y="1122363"/>
            <a:ext cx="7096933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1"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167493" y="3602038"/>
            <a:ext cx="9500507" cy="806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dk2"/>
          </a:solidFill>
          <a:ln cap="flat" cmpd="sng" w="12700">
            <a:solidFill>
              <a:srgbClr val="004BB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" y="4571999"/>
            <a:ext cx="1118508" cy="1118508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" y="5739492"/>
            <a:ext cx="1118508" cy="1118508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" name="Google Shape;22;p2"/>
          <p:cNvGrpSpPr/>
          <p:nvPr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23" name="Google Shape;23;p2"/>
            <p:cNvSpPr/>
            <p:nvPr/>
          </p:nvSpPr>
          <p:spPr>
            <a:xfrm rot="-5400000">
              <a:off x="10667433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 flipH="1" rot="5400000">
              <a:off x="9499940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0" y="-1"/>
            <a:ext cx="1167493" cy="1167493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11024507" y="4580708"/>
            <a:ext cx="1167493" cy="2277292"/>
          </a:xfrm>
          <a:custGeom>
            <a:rect b="b" l="l" r="r" t="t"/>
            <a:pathLst>
              <a:path extrusionOk="0" h="2272167" w="1167493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전체 팀">
  <p:cSld name="전체 팀">
    <p:bg>
      <p:bgPr>
        <a:solidFill>
          <a:schemeClr val="accen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 txBox="1"/>
          <p:nvPr>
            <p:ph type="title"/>
          </p:nvPr>
        </p:nvSpPr>
        <p:spPr>
          <a:xfrm>
            <a:off x="750430" y="381000"/>
            <a:ext cx="1067814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1"/>
          <p:cNvSpPr/>
          <p:nvPr>
            <p:ph idx="2" type="pic"/>
          </p:nvPr>
        </p:nvSpPr>
        <p:spPr>
          <a:xfrm>
            <a:off x="750429" y="2068734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1"/>
          <p:cNvSpPr txBox="1"/>
          <p:nvPr>
            <p:ph idx="1" type="body"/>
          </p:nvPr>
        </p:nvSpPr>
        <p:spPr>
          <a:xfrm>
            <a:off x="750430" y="2994545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1"/>
          <p:cNvSpPr txBox="1"/>
          <p:nvPr>
            <p:ph idx="3" type="body"/>
          </p:nvPr>
        </p:nvSpPr>
        <p:spPr>
          <a:xfrm>
            <a:off x="750429" y="3379791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1"/>
          <p:cNvSpPr/>
          <p:nvPr>
            <p:ph idx="4" type="pic"/>
          </p:nvPr>
        </p:nvSpPr>
        <p:spPr>
          <a:xfrm>
            <a:off x="3549397" y="2068734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1"/>
          <p:cNvSpPr txBox="1"/>
          <p:nvPr>
            <p:ph idx="5" type="body"/>
          </p:nvPr>
        </p:nvSpPr>
        <p:spPr>
          <a:xfrm>
            <a:off x="3549398" y="2994545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11"/>
          <p:cNvSpPr txBox="1"/>
          <p:nvPr>
            <p:ph idx="6" type="body"/>
          </p:nvPr>
        </p:nvSpPr>
        <p:spPr>
          <a:xfrm>
            <a:off x="3549397" y="3379791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11"/>
          <p:cNvSpPr/>
          <p:nvPr>
            <p:ph idx="7" type="pic"/>
          </p:nvPr>
        </p:nvSpPr>
        <p:spPr>
          <a:xfrm>
            <a:off x="6348367" y="2068734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1"/>
          <p:cNvSpPr txBox="1"/>
          <p:nvPr>
            <p:ph idx="8" type="body"/>
          </p:nvPr>
        </p:nvSpPr>
        <p:spPr>
          <a:xfrm>
            <a:off x="6348368" y="2994545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1"/>
          <p:cNvSpPr txBox="1"/>
          <p:nvPr>
            <p:ph idx="9" type="body"/>
          </p:nvPr>
        </p:nvSpPr>
        <p:spPr>
          <a:xfrm>
            <a:off x="6348367" y="3379791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1"/>
          <p:cNvSpPr/>
          <p:nvPr>
            <p:ph idx="13" type="pic"/>
          </p:nvPr>
        </p:nvSpPr>
        <p:spPr>
          <a:xfrm>
            <a:off x="9147335" y="2068734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11"/>
          <p:cNvSpPr txBox="1"/>
          <p:nvPr>
            <p:ph idx="14" type="body"/>
          </p:nvPr>
        </p:nvSpPr>
        <p:spPr>
          <a:xfrm>
            <a:off x="9147336" y="2994545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1"/>
          <p:cNvSpPr txBox="1"/>
          <p:nvPr>
            <p:ph idx="15" type="body"/>
          </p:nvPr>
        </p:nvSpPr>
        <p:spPr>
          <a:xfrm>
            <a:off x="9147335" y="3379791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11"/>
          <p:cNvSpPr/>
          <p:nvPr>
            <p:ph idx="16" type="pic"/>
          </p:nvPr>
        </p:nvSpPr>
        <p:spPr>
          <a:xfrm>
            <a:off x="750429" y="4118551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1"/>
          <p:cNvSpPr txBox="1"/>
          <p:nvPr>
            <p:ph idx="17" type="body"/>
          </p:nvPr>
        </p:nvSpPr>
        <p:spPr>
          <a:xfrm>
            <a:off x="750430" y="5044362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11"/>
          <p:cNvSpPr txBox="1"/>
          <p:nvPr>
            <p:ph idx="18" type="body"/>
          </p:nvPr>
        </p:nvSpPr>
        <p:spPr>
          <a:xfrm>
            <a:off x="750429" y="5429608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11"/>
          <p:cNvSpPr/>
          <p:nvPr>
            <p:ph idx="19" type="pic"/>
          </p:nvPr>
        </p:nvSpPr>
        <p:spPr>
          <a:xfrm>
            <a:off x="3549397" y="4118551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p11"/>
          <p:cNvSpPr txBox="1"/>
          <p:nvPr>
            <p:ph idx="20" type="body"/>
          </p:nvPr>
        </p:nvSpPr>
        <p:spPr>
          <a:xfrm>
            <a:off x="3549398" y="5044362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11"/>
          <p:cNvSpPr txBox="1"/>
          <p:nvPr>
            <p:ph idx="21" type="body"/>
          </p:nvPr>
        </p:nvSpPr>
        <p:spPr>
          <a:xfrm>
            <a:off x="3549397" y="5429608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11"/>
          <p:cNvSpPr/>
          <p:nvPr>
            <p:ph idx="22" type="pic"/>
          </p:nvPr>
        </p:nvSpPr>
        <p:spPr>
          <a:xfrm>
            <a:off x="6348367" y="4118551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11"/>
          <p:cNvSpPr txBox="1"/>
          <p:nvPr>
            <p:ph idx="23" type="body"/>
          </p:nvPr>
        </p:nvSpPr>
        <p:spPr>
          <a:xfrm>
            <a:off x="6348368" y="5044362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11"/>
          <p:cNvSpPr txBox="1"/>
          <p:nvPr>
            <p:ph idx="24" type="body"/>
          </p:nvPr>
        </p:nvSpPr>
        <p:spPr>
          <a:xfrm>
            <a:off x="6348367" y="5429608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11"/>
          <p:cNvSpPr/>
          <p:nvPr>
            <p:ph idx="25" type="pic"/>
          </p:nvPr>
        </p:nvSpPr>
        <p:spPr>
          <a:xfrm>
            <a:off x="9147335" y="4118551"/>
            <a:ext cx="904987" cy="905641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11"/>
          <p:cNvSpPr txBox="1"/>
          <p:nvPr>
            <p:ph idx="26" type="body"/>
          </p:nvPr>
        </p:nvSpPr>
        <p:spPr>
          <a:xfrm>
            <a:off x="9147336" y="5044362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11"/>
          <p:cNvSpPr txBox="1"/>
          <p:nvPr>
            <p:ph idx="27" type="body"/>
          </p:nvPr>
        </p:nvSpPr>
        <p:spPr>
          <a:xfrm>
            <a:off x="9147335" y="5429608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11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11"/>
          <p:cNvSpPr txBox="1"/>
          <p:nvPr>
            <p:ph idx="12" type="sldNum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시간 표시줄">
  <p:cSld name="시간 표시줄">
    <p:bg>
      <p:bgPr>
        <a:solidFill>
          <a:schemeClr val="accen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/>
          <p:nvPr/>
        </p:nvSpPr>
        <p:spPr>
          <a:xfrm flipH="1">
            <a:off x="8580896" y="1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2" name="Google Shape;162;p12"/>
          <p:cNvSpPr/>
          <p:nvPr/>
        </p:nvSpPr>
        <p:spPr>
          <a:xfrm flipH="1" rot="5400000">
            <a:off x="1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3" name="Google Shape;163;p12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algun Gothic"/>
              <a:buNone/>
              <a:defRPr b="1" sz="4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1167493" y="2087561"/>
            <a:ext cx="9779182" cy="3366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12"/>
          <p:cNvSpPr txBox="1"/>
          <p:nvPr>
            <p:ph idx="10" type="dt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2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종료 슬라이드">
  <p:cSld name="종료 슬라이드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"/>
          <p:cNvSpPr txBox="1"/>
          <p:nvPr>
            <p:ph type="ctrTitle"/>
          </p:nvPr>
        </p:nvSpPr>
        <p:spPr>
          <a:xfrm>
            <a:off x="1167494" y="1122363"/>
            <a:ext cx="6220278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1"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3"/>
          <p:cNvSpPr txBox="1"/>
          <p:nvPr>
            <p:ph idx="1" type="subTitle"/>
          </p:nvPr>
        </p:nvSpPr>
        <p:spPr>
          <a:xfrm>
            <a:off x="1167493" y="3602038"/>
            <a:ext cx="6220277" cy="2247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13"/>
          <p:cNvSpPr/>
          <p:nvPr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72" name="Google Shape;172;p13"/>
          <p:cNvGrpSpPr/>
          <p:nvPr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73" name="Google Shape;173;p13"/>
            <p:cNvSpPr/>
            <p:nvPr/>
          </p:nvSpPr>
          <p:spPr>
            <a:xfrm rot="-5400000">
              <a:off x="10667433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4" name="Google Shape;174;p13"/>
            <p:cNvSpPr/>
            <p:nvPr/>
          </p:nvSpPr>
          <p:spPr>
            <a:xfrm flipH="1" rot="5400000">
              <a:off x="9499940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75" name="Google Shape;175;p13"/>
          <p:cNvSpPr/>
          <p:nvPr/>
        </p:nvSpPr>
        <p:spPr>
          <a:xfrm>
            <a:off x="0" y="-1"/>
            <a:ext cx="1167493" cy="1167493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13"/>
          <p:cNvSpPr/>
          <p:nvPr/>
        </p:nvSpPr>
        <p:spPr>
          <a:xfrm>
            <a:off x="10228214" y="-1"/>
            <a:ext cx="1963787" cy="3178856"/>
          </a:xfrm>
          <a:custGeom>
            <a:rect b="b" l="l" r="r" t="t"/>
            <a:pathLst>
              <a:path extrusionOk="0" h="3178856" w="1963787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제목">
  <p:cSld name="구역 제목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/>
          <p:nvPr/>
        </p:nvSpPr>
        <p:spPr>
          <a:xfrm>
            <a:off x="0" y="0"/>
            <a:ext cx="8025490" cy="6858000"/>
          </a:xfrm>
          <a:custGeom>
            <a:rect b="b" l="l" r="r" t="t"/>
            <a:pathLst>
              <a:path extrusionOk="0" h="6858000" w="802549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14"/>
          <p:cNvSpPr txBox="1"/>
          <p:nvPr>
            <p:ph type="ctrTitle"/>
          </p:nvPr>
        </p:nvSpPr>
        <p:spPr>
          <a:xfrm>
            <a:off x="1167494" y="1059400"/>
            <a:ext cx="6245912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algun Gothic"/>
              <a:buNone/>
              <a:defRPr b="1" sz="6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4"/>
          <p:cNvSpPr txBox="1"/>
          <p:nvPr>
            <p:ph idx="1" type="subTitle"/>
          </p:nvPr>
        </p:nvSpPr>
        <p:spPr>
          <a:xfrm>
            <a:off x="1167494" y="3539075"/>
            <a:ext cx="6245912" cy="1406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grpSp>
        <p:nvGrpSpPr>
          <p:cNvPr id="181" name="Google Shape;181;p14"/>
          <p:cNvGrpSpPr/>
          <p:nvPr/>
        </p:nvGrpSpPr>
        <p:grpSpPr>
          <a:xfrm rot="-54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82" name="Google Shape;182;p14"/>
            <p:cNvSpPr/>
            <p:nvPr/>
          </p:nvSpPr>
          <p:spPr>
            <a:xfrm rot="-5400000">
              <a:off x="10667433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flipH="1" rot="5400000">
              <a:off x="9499940" y="370908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84" name="Google Shape;184;p14"/>
          <p:cNvSpPr/>
          <p:nvPr/>
        </p:nvSpPr>
        <p:spPr>
          <a:xfrm flipH="1">
            <a:off x="8580896" y="1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14"/>
          <p:cNvSpPr/>
          <p:nvPr/>
        </p:nvSpPr>
        <p:spPr>
          <a:xfrm flipH="1">
            <a:off x="8580896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1167493" y="2017467"/>
            <a:ext cx="9779182" cy="3366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 flipH="1">
            <a:off x="8580896" y="1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31;p3"/>
          <p:cNvSpPr/>
          <p:nvPr/>
        </p:nvSpPr>
        <p:spPr>
          <a:xfrm flipH="1">
            <a:off x="8580896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1" y="0"/>
            <a:ext cx="933856" cy="933856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3"/>
          <p:cNvGrpSpPr/>
          <p:nvPr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34" name="Google Shape;34;p3"/>
            <p:cNvSpPr/>
            <p:nvPr/>
          </p:nvSpPr>
          <p:spPr>
            <a:xfrm rot="-5400000">
              <a:off x="8223822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flipH="1" rot="5400000">
              <a:off x="7056329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6" name="Google Shape;36;p3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제목 및 내용">
  <p:cSld name="3_제목 및 내용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" type="body"/>
          </p:nvPr>
        </p:nvSpPr>
        <p:spPr>
          <a:xfrm>
            <a:off x="1167491" y="2526318"/>
            <a:ext cx="3218688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4"/>
          <p:cNvSpPr/>
          <p:nvPr/>
        </p:nvSpPr>
        <p:spPr>
          <a:xfrm rot="5400000">
            <a:off x="8580896" y="0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-2364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" name="Google Shape;44;p4"/>
          <p:cNvSpPr/>
          <p:nvPr/>
        </p:nvSpPr>
        <p:spPr>
          <a:xfrm flipH="1" rot="5400000">
            <a:off x="11258144" y="5924144"/>
            <a:ext cx="933856" cy="933856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5" name="Google Shape;45;p4"/>
          <p:cNvGrpSpPr/>
          <p:nvPr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46" name="Google Shape;46;p4"/>
            <p:cNvSpPr/>
            <p:nvPr/>
          </p:nvSpPr>
          <p:spPr>
            <a:xfrm rot="-5400000">
              <a:off x="8223822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 flipH="1" rot="5400000">
              <a:off x="7056329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8" name="Google Shape;48;p4"/>
          <p:cNvSpPr txBox="1"/>
          <p:nvPr>
            <p:ph idx="10" type="dt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"/>
          <p:cNvSpPr txBox="1"/>
          <p:nvPr>
            <p:ph idx="2" type="body"/>
          </p:nvPr>
        </p:nvSpPr>
        <p:spPr>
          <a:xfrm>
            <a:off x="4683787" y="2526318"/>
            <a:ext cx="3173279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4"/>
          <p:cNvSpPr txBox="1"/>
          <p:nvPr>
            <p:ph idx="3" type="body"/>
          </p:nvPr>
        </p:nvSpPr>
        <p:spPr>
          <a:xfrm>
            <a:off x="1167493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4"/>
          <p:cNvSpPr txBox="1"/>
          <p:nvPr>
            <p:ph idx="4" type="body"/>
          </p:nvPr>
        </p:nvSpPr>
        <p:spPr>
          <a:xfrm>
            <a:off x="4683788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5" type="body"/>
          </p:nvPr>
        </p:nvSpPr>
        <p:spPr>
          <a:xfrm>
            <a:off x="8200082" y="2526318"/>
            <a:ext cx="3173279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6" type="body"/>
          </p:nvPr>
        </p:nvSpPr>
        <p:spPr>
          <a:xfrm>
            <a:off x="8200083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bg>
      <p:bgPr>
        <a:solidFill>
          <a:schemeClr val="accent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>
            <a:off x="0" y="2286002"/>
            <a:ext cx="12208822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" name="Google Shape;58;p5"/>
          <p:cNvSpPr/>
          <p:nvPr/>
        </p:nvSpPr>
        <p:spPr>
          <a:xfrm flipH="1">
            <a:off x="8597718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1" y="0"/>
            <a:ext cx="933856" cy="933856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60;p5"/>
          <p:cNvSpPr/>
          <p:nvPr/>
        </p:nvSpPr>
        <p:spPr>
          <a:xfrm rot="-5400000">
            <a:off x="10344100" y="438098"/>
            <a:ext cx="2285999" cy="1409801"/>
          </a:xfrm>
          <a:custGeom>
            <a:rect b="b" l="l" r="r" t="t"/>
            <a:pathLst>
              <a:path extrusionOk="0" h="1167493" w="1881641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5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1" type="body"/>
          </p:nvPr>
        </p:nvSpPr>
        <p:spPr>
          <a:xfrm>
            <a:off x="1167492" y="2653167"/>
            <a:ext cx="9779183" cy="3436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12" type="sldNum"/>
          </p:nvPr>
        </p:nvSpPr>
        <p:spPr>
          <a:xfrm>
            <a:off x="10206318" y="6356350"/>
            <a:ext cx="16046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제목 및 내용">
  <p:cSld name="2_제목 및 내용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"/>
          <p:cNvSpPr txBox="1"/>
          <p:nvPr>
            <p:ph idx="1" type="body"/>
          </p:nvPr>
        </p:nvSpPr>
        <p:spPr>
          <a:xfrm>
            <a:off x="1167493" y="2528203"/>
            <a:ext cx="4663440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6"/>
          <p:cNvSpPr/>
          <p:nvPr/>
        </p:nvSpPr>
        <p:spPr>
          <a:xfrm flipH="1">
            <a:off x="8580896" y="1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6"/>
          <p:cNvSpPr/>
          <p:nvPr/>
        </p:nvSpPr>
        <p:spPr>
          <a:xfrm flipH="1">
            <a:off x="8580896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1" y="0"/>
            <a:ext cx="933856" cy="933856"/>
          </a:xfrm>
          <a:custGeom>
            <a:rect b="b" l="l" r="r" t="t"/>
            <a:pathLst>
              <a:path extrusionOk="0" h="862693" w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72" name="Google Shape;72;p6"/>
          <p:cNvGrpSpPr/>
          <p:nvPr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3" name="Google Shape;73;p6"/>
            <p:cNvSpPr/>
            <p:nvPr/>
          </p:nvSpPr>
          <p:spPr>
            <a:xfrm rot="-5400000">
              <a:off x="8223822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 flipH="1" rot="5400000">
              <a:off x="7056329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75" name="Google Shape;75;p6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78" name="Google Shape;78;p6"/>
          <p:cNvSpPr txBox="1"/>
          <p:nvPr>
            <p:ph idx="2" type="body"/>
          </p:nvPr>
        </p:nvSpPr>
        <p:spPr>
          <a:xfrm>
            <a:off x="6283235" y="2528203"/>
            <a:ext cx="4663440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6"/>
          <p:cNvSpPr txBox="1"/>
          <p:nvPr>
            <p:ph idx="3" type="body"/>
          </p:nvPr>
        </p:nvSpPr>
        <p:spPr>
          <a:xfrm>
            <a:off x="1167493" y="2005689"/>
            <a:ext cx="4663440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6"/>
          <p:cNvSpPr txBox="1"/>
          <p:nvPr>
            <p:ph idx="4" type="body"/>
          </p:nvPr>
        </p:nvSpPr>
        <p:spPr>
          <a:xfrm>
            <a:off x="6283235" y="2005689"/>
            <a:ext cx="4663440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그래프">
  <p:cSld name="그래프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7"/>
          <p:cNvSpPr txBox="1"/>
          <p:nvPr>
            <p:ph idx="1" type="body"/>
          </p:nvPr>
        </p:nvSpPr>
        <p:spPr>
          <a:xfrm>
            <a:off x="1167493" y="2087561"/>
            <a:ext cx="9779182" cy="3366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7"/>
          <p:cNvSpPr/>
          <p:nvPr/>
        </p:nvSpPr>
        <p:spPr>
          <a:xfrm flipH="1">
            <a:off x="8580896" y="1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7"/>
          <p:cNvSpPr/>
          <p:nvPr/>
        </p:nvSpPr>
        <p:spPr>
          <a:xfrm flipH="1" rot="5400000">
            <a:off x="1" y="3246896"/>
            <a:ext cx="3611104" cy="3611104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7"/>
          <p:cNvSpPr txBox="1"/>
          <p:nvPr>
            <p:ph idx="10" type="dt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7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차트 2">
  <p:cSld name="차트 2">
    <p:bg>
      <p:bgPr>
        <a:solidFill>
          <a:schemeClr val="accen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8"/>
          <p:cNvGrpSpPr/>
          <p:nvPr/>
        </p:nvGrpSpPr>
        <p:grpSpPr>
          <a:xfrm rot="-54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91" name="Google Shape;91;p8"/>
            <p:cNvSpPr/>
            <p:nvPr/>
          </p:nvSpPr>
          <p:spPr>
            <a:xfrm rot="-5400000">
              <a:off x="8223822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 flipH="1" rot="5400000">
              <a:off x="7056329" y="5333433"/>
              <a:ext cx="1881641" cy="1167493"/>
            </a:xfrm>
            <a:custGeom>
              <a:rect b="b" l="l" r="r" t="t"/>
              <a:pathLst>
                <a:path extrusionOk="0" h="1167493" w="1881641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8"/>
          <p:cNvSpPr txBox="1"/>
          <p:nvPr>
            <p:ph idx="1" type="body"/>
          </p:nvPr>
        </p:nvSpPr>
        <p:spPr>
          <a:xfrm>
            <a:off x="1167493" y="2087563"/>
            <a:ext cx="9779182" cy="33668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8"/>
          <p:cNvSpPr txBox="1"/>
          <p:nvPr>
            <p:ph idx="10" type="dt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8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인용문">
  <p:cSld name="인용문">
    <p:bg>
      <p:bgPr>
        <a:solidFill>
          <a:schemeClr val="accen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 txBox="1"/>
          <p:nvPr>
            <p:ph type="title"/>
          </p:nvPr>
        </p:nvSpPr>
        <p:spPr>
          <a:xfrm>
            <a:off x="1798721" y="1684338"/>
            <a:ext cx="8594558" cy="28104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Malgun Gothic"/>
              <a:buNone/>
              <a:defRPr sz="46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9"/>
          <p:cNvSpPr txBox="1"/>
          <p:nvPr>
            <p:ph idx="1" type="body"/>
          </p:nvPr>
        </p:nvSpPr>
        <p:spPr>
          <a:xfrm>
            <a:off x="381000" y="519405"/>
            <a:ext cx="1364297" cy="1094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DBF"/>
              </a:buClr>
              <a:buSzPts val="23900"/>
              <a:buNone/>
              <a:defRPr b="1" sz="23900">
                <a:solidFill>
                  <a:srgbClr val="004DB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6881813" y="4494213"/>
            <a:ext cx="3511550" cy="679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3" type="body"/>
          </p:nvPr>
        </p:nvSpPr>
        <p:spPr>
          <a:xfrm>
            <a:off x="10609104" y="3399692"/>
            <a:ext cx="1364297" cy="1094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DBF"/>
              </a:buClr>
              <a:buSzPts val="23900"/>
              <a:buNone/>
              <a:defRPr b="1" sz="23900">
                <a:solidFill>
                  <a:srgbClr val="004DB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9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9"/>
          <p:cNvSpPr txBox="1"/>
          <p:nvPr>
            <p:ph idx="12" type="sldNum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팀">
  <p:cSld name="팀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750430" y="381000"/>
            <a:ext cx="84016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  <a:defRPr b="1" sz="48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0"/>
          <p:cNvSpPr/>
          <p:nvPr>
            <p:ph idx="2" type="pic"/>
          </p:nvPr>
        </p:nvSpPr>
        <p:spPr>
          <a:xfrm>
            <a:off x="750429" y="2227758"/>
            <a:ext cx="1200374" cy="1201242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0"/>
          <p:cNvSpPr txBox="1"/>
          <p:nvPr>
            <p:ph idx="1" type="body"/>
          </p:nvPr>
        </p:nvSpPr>
        <p:spPr>
          <a:xfrm>
            <a:off x="2123351" y="2426400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0"/>
          <p:cNvSpPr txBox="1"/>
          <p:nvPr>
            <p:ph idx="3" type="body"/>
          </p:nvPr>
        </p:nvSpPr>
        <p:spPr>
          <a:xfrm>
            <a:off x="2123350" y="2811646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0"/>
          <p:cNvSpPr/>
          <p:nvPr>
            <p:ph idx="4" type="pic"/>
          </p:nvPr>
        </p:nvSpPr>
        <p:spPr>
          <a:xfrm>
            <a:off x="5495813" y="2227758"/>
            <a:ext cx="1200374" cy="1201242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0"/>
          <p:cNvSpPr txBox="1"/>
          <p:nvPr>
            <p:ph idx="5" type="body"/>
          </p:nvPr>
        </p:nvSpPr>
        <p:spPr>
          <a:xfrm>
            <a:off x="6870817" y="2422565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0"/>
          <p:cNvSpPr txBox="1"/>
          <p:nvPr>
            <p:ph idx="6" type="body"/>
          </p:nvPr>
        </p:nvSpPr>
        <p:spPr>
          <a:xfrm>
            <a:off x="6870816" y="2807811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0"/>
          <p:cNvSpPr/>
          <p:nvPr>
            <p:ph idx="7" type="pic"/>
          </p:nvPr>
        </p:nvSpPr>
        <p:spPr>
          <a:xfrm>
            <a:off x="750429" y="4254273"/>
            <a:ext cx="1200374" cy="1201242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10"/>
          <p:cNvSpPr txBox="1"/>
          <p:nvPr>
            <p:ph idx="8" type="body"/>
          </p:nvPr>
        </p:nvSpPr>
        <p:spPr>
          <a:xfrm>
            <a:off x="2123351" y="4498793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10"/>
          <p:cNvSpPr txBox="1"/>
          <p:nvPr>
            <p:ph idx="9" type="body"/>
          </p:nvPr>
        </p:nvSpPr>
        <p:spPr>
          <a:xfrm>
            <a:off x="2123350" y="4884039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0"/>
          <p:cNvSpPr/>
          <p:nvPr>
            <p:ph idx="13" type="pic"/>
          </p:nvPr>
        </p:nvSpPr>
        <p:spPr>
          <a:xfrm>
            <a:off x="5495813" y="4254273"/>
            <a:ext cx="1200374" cy="120124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0"/>
          <p:cNvSpPr txBox="1"/>
          <p:nvPr>
            <p:ph idx="14" type="body"/>
          </p:nvPr>
        </p:nvSpPr>
        <p:spPr>
          <a:xfrm>
            <a:off x="6870817" y="4498793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15" type="body"/>
          </p:nvPr>
        </p:nvSpPr>
        <p:spPr>
          <a:xfrm>
            <a:off x="6870816" y="4884039"/>
            <a:ext cx="2281237" cy="3476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0"/>
          <p:cNvSpPr txBox="1"/>
          <p:nvPr>
            <p:ph idx="10" type="dt"/>
          </p:nvPr>
        </p:nvSpPr>
        <p:spPr>
          <a:xfrm>
            <a:off x="381000" y="6356350"/>
            <a:ext cx="15698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0"/>
          <p:cNvSpPr txBox="1"/>
          <p:nvPr>
            <p:ph idx="11" type="ftr"/>
          </p:nvPr>
        </p:nvSpPr>
        <p:spPr>
          <a:xfrm>
            <a:off x="287110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0"/>
          <p:cNvSpPr txBox="1"/>
          <p:nvPr>
            <p:ph idx="12" type="sldNum"/>
          </p:nvPr>
        </p:nvSpPr>
        <p:spPr>
          <a:xfrm>
            <a:off x="8332334" y="6356350"/>
            <a:ext cx="116749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24" name="Google Shape;124;p10"/>
          <p:cNvSpPr/>
          <p:nvPr/>
        </p:nvSpPr>
        <p:spPr>
          <a:xfrm flipH="1" rot="5400000">
            <a:off x="9499940" y="355410"/>
            <a:ext cx="1881641" cy="1167493"/>
          </a:xfrm>
          <a:custGeom>
            <a:rect b="b" l="l" r="r" t="t"/>
            <a:pathLst>
              <a:path extrusionOk="0" h="1167493" w="1881641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10"/>
          <p:cNvSpPr/>
          <p:nvPr/>
        </p:nvSpPr>
        <p:spPr>
          <a:xfrm flipH="1">
            <a:off x="10866436" y="1879977"/>
            <a:ext cx="1325563" cy="1325563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11024507" y="-1664"/>
            <a:ext cx="1167494" cy="1881641"/>
          </a:xfrm>
          <a:custGeom>
            <a:rect b="b" l="l" r="r" t="t"/>
            <a:pathLst>
              <a:path extrusionOk="0" h="1881641" w="1167494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10"/>
          <p:cNvSpPr/>
          <p:nvPr/>
        </p:nvSpPr>
        <p:spPr>
          <a:xfrm flipH="1" rot="-5400000">
            <a:off x="10667432" y="5333432"/>
            <a:ext cx="1881641" cy="1167493"/>
          </a:xfrm>
          <a:custGeom>
            <a:rect b="b" l="l" r="r" t="t"/>
            <a:pathLst>
              <a:path extrusionOk="0" h="1167493" w="1881641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10"/>
          <p:cNvSpPr/>
          <p:nvPr/>
        </p:nvSpPr>
        <p:spPr>
          <a:xfrm flipH="1" rot="10800000">
            <a:off x="9857012" y="3651505"/>
            <a:ext cx="1325563" cy="1325563"/>
          </a:xfrm>
          <a:custGeom>
            <a:rect b="b" l="l" r="r" t="t"/>
            <a:pathLst>
              <a:path extrusionOk="0" h="1167493" w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10"/>
          <p:cNvSpPr/>
          <p:nvPr/>
        </p:nvSpPr>
        <p:spPr>
          <a:xfrm rot="10800000">
            <a:off x="9857013" y="4976359"/>
            <a:ext cx="1167494" cy="1881641"/>
          </a:xfrm>
          <a:custGeom>
            <a:rect b="b" l="l" r="r" t="t"/>
            <a:pathLst>
              <a:path extrusionOk="0" h="1881641" w="1167494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5"/>
          <p:cNvSpPr txBox="1"/>
          <p:nvPr>
            <p:ph type="ctrTitle"/>
          </p:nvPr>
        </p:nvSpPr>
        <p:spPr>
          <a:xfrm>
            <a:off x="1167503" y="1579575"/>
            <a:ext cx="103734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 sz="4900"/>
              <a:t>라즈베리 피코 검사 시스템 제안서</a:t>
            </a:r>
            <a:endParaRPr sz="4900"/>
          </a:p>
        </p:txBody>
      </p:sp>
      <p:sp>
        <p:nvSpPr>
          <p:cNvPr id="192" name="Google Shape;192;p15"/>
          <p:cNvSpPr txBox="1"/>
          <p:nvPr/>
        </p:nvSpPr>
        <p:spPr>
          <a:xfrm>
            <a:off x="1292074" y="3991106"/>
            <a:ext cx="6026400" cy="13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-KR" sz="2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JLJ company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03" name="Google Shape;303;p24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04" name="Google Shape;304;p2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305" name="Google Shape;305;p24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306" name="Google Shape;306;p24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모델 소개 및 성능</a:t>
            </a:r>
            <a:endParaRPr/>
          </a:p>
        </p:txBody>
      </p:sp>
      <p:sp>
        <p:nvSpPr>
          <p:cNvPr id="307" name="Google Shape;307;p24"/>
          <p:cNvSpPr txBox="1"/>
          <p:nvPr/>
        </p:nvSpPr>
        <p:spPr>
          <a:xfrm>
            <a:off x="1149925" y="2119750"/>
            <a:ext cx="277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➢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차 모델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8" name="Google Shape;308;p24"/>
          <p:cNvSpPr txBox="1"/>
          <p:nvPr/>
        </p:nvSpPr>
        <p:spPr>
          <a:xfrm>
            <a:off x="1298850" y="2729350"/>
            <a:ext cx="32697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380장의 데이터를 통해 학습 진행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mAP : 94.2%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테스트 데이터를 통해 측정한 정확도 : 71%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09" name="Google Shape;3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425" y="2223509"/>
            <a:ext cx="7318650" cy="3550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16" name="Google Shape;316;p25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17" name="Google Shape;317;p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318" name="Google Shape;318;p25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319" name="Google Shape;319;p25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모델 소개 및 성능</a:t>
            </a:r>
            <a:endParaRPr/>
          </a:p>
        </p:txBody>
      </p:sp>
      <p:sp>
        <p:nvSpPr>
          <p:cNvPr id="320" name="Google Shape;320;p25"/>
          <p:cNvSpPr txBox="1"/>
          <p:nvPr/>
        </p:nvSpPr>
        <p:spPr>
          <a:xfrm>
            <a:off x="1149925" y="2119750"/>
            <a:ext cx="277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➢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차 모델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1298850" y="2729350"/>
            <a:ext cx="32697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500</a:t>
            </a: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장의 데이터를 통해 학습 진행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(고장난 데이터 추가)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mAP : 88.8%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테스트 데이터를 통해 측정한 정확도 : 71%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22" name="Google Shape;3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675" y="1606724"/>
            <a:ext cx="5652026" cy="28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7850" y="4496774"/>
            <a:ext cx="5705848" cy="1022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6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30" name="Google Shape;330;p26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31" name="Google Shape;331;p2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332" name="Google Shape;332;p26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333" name="Google Shape;333;p26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모델 소개 및 성능</a:t>
            </a:r>
            <a:endParaRPr/>
          </a:p>
        </p:txBody>
      </p:sp>
      <p:sp>
        <p:nvSpPr>
          <p:cNvPr id="334" name="Google Shape;334;p26"/>
          <p:cNvSpPr txBox="1"/>
          <p:nvPr/>
        </p:nvSpPr>
        <p:spPr>
          <a:xfrm>
            <a:off x="1149925" y="2119750"/>
            <a:ext cx="277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➢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차 모델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1298850" y="2729350"/>
            <a:ext cx="32697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500장의 데이터를 통해 학습 진행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mAP : 90.9%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테스트 데이터를 통해 측정한 정확도 : 87%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제품 검사시간 : 약 2</a:t>
            </a: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>
            <a:off x="4614925" y="2119748"/>
            <a:ext cx="7394850" cy="3113828"/>
            <a:chOff x="4720950" y="2209659"/>
            <a:chExt cx="7394850" cy="2700865"/>
          </a:xfrm>
        </p:grpSpPr>
        <p:pic>
          <p:nvPicPr>
            <p:cNvPr id="337" name="Google Shape;337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20950" y="2209659"/>
              <a:ext cx="7318654" cy="19624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" name="Google Shape;338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0950" y="4172125"/>
              <a:ext cx="7394850" cy="7384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7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45" name="Google Shape;345;p27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346" name="Google Shape;346;p27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모델 및 시스</a:t>
            </a:r>
            <a:r>
              <a:rPr lang="ko-KR"/>
              <a:t>템</a:t>
            </a:r>
            <a:r>
              <a:rPr lang="ko-KR"/>
              <a:t> 개선 방</a:t>
            </a:r>
            <a:r>
              <a:rPr lang="ko-KR"/>
              <a:t>향</a:t>
            </a:r>
            <a:endParaRPr/>
          </a:p>
        </p:txBody>
      </p:sp>
      <p:sp>
        <p:nvSpPr>
          <p:cNvPr id="347" name="Google Shape;347;p27"/>
          <p:cNvSpPr/>
          <p:nvPr/>
        </p:nvSpPr>
        <p:spPr>
          <a:xfrm>
            <a:off x="8010300" y="540250"/>
            <a:ext cx="1657800" cy="581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8" name="Google Shape;348;p27"/>
          <p:cNvSpPr/>
          <p:nvPr/>
        </p:nvSpPr>
        <p:spPr>
          <a:xfrm>
            <a:off x="9075975" y="5160800"/>
            <a:ext cx="1077300" cy="997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9" name="Google Shape;349;p27"/>
          <p:cNvSpPr txBox="1"/>
          <p:nvPr/>
        </p:nvSpPr>
        <p:spPr>
          <a:xfrm>
            <a:off x="1191500" y="2189025"/>
            <a:ext cx="4713900" cy="37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Char char="-"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현재 모델의 데이터 학습량은 500장 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Char char="-"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이후 학습량을 늘려 정확도 향상 기대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Char char="-"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저장된 정보를 이용하여 데이터 베이스 구축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Char char="-"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카메라 2대 사용시 이론상 98.31% 탐지 가능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0" name="Google Shape;350;p27"/>
          <p:cNvSpPr txBox="1"/>
          <p:nvPr/>
        </p:nvSpPr>
        <p:spPr>
          <a:xfrm>
            <a:off x="10153275" y="5477000"/>
            <a:ext cx="136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← 카메라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1" name="Google Shape;351;p27"/>
          <p:cNvSpPr/>
          <p:nvPr/>
        </p:nvSpPr>
        <p:spPr>
          <a:xfrm rot="-1493580">
            <a:off x="7405423" y="2155004"/>
            <a:ext cx="662113" cy="278259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2" name="Google Shape;352;p27"/>
          <p:cNvSpPr/>
          <p:nvPr/>
        </p:nvSpPr>
        <p:spPr>
          <a:xfrm rot="1920323">
            <a:off x="9763194" y="2347290"/>
            <a:ext cx="662265" cy="27826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3" name="Google Shape;353;p27"/>
          <p:cNvSpPr/>
          <p:nvPr/>
        </p:nvSpPr>
        <p:spPr>
          <a:xfrm rot="-3163343">
            <a:off x="9475406" y="3295116"/>
            <a:ext cx="1483958" cy="503292"/>
          </a:xfrm>
          <a:prstGeom prst="rightArrow">
            <a:avLst>
              <a:gd fmla="val 27734" name="adj1"/>
              <a:gd fmla="val 4193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4" name="Google Shape;354;p27"/>
          <p:cNvSpPr/>
          <p:nvPr/>
        </p:nvSpPr>
        <p:spPr>
          <a:xfrm rot="-7145639">
            <a:off x="6994654" y="3294784"/>
            <a:ext cx="1483824" cy="503194"/>
          </a:xfrm>
          <a:prstGeom prst="rightArrow">
            <a:avLst>
              <a:gd fmla="val 27734" name="adj1"/>
              <a:gd fmla="val 4193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5" name="Google Shape;355;p27"/>
          <p:cNvSpPr/>
          <p:nvPr/>
        </p:nvSpPr>
        <p:spPr>
          <a:xfrm rot="-5400000">
            <a:off x="8147597" y="3295250"/>
            <a:ext cx="1483800" cy="503100"/>
          </a:xfrm>
          <a:prstGeom prst="rightArrow">
            <a:avLst>
              <a:gd fmla="val 27734" name="adj1"/>
              <a:gd fmla="val 4193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6" name="Google Shape;356;p27"/>
          <p:cNvSpPr txBox="1"/>
          <p:nvPr/>
        </p:nvSpPr>
        <p:spPr>
          <a:xfrm>
            <a:off x="10377050" y="3768425"/>
            <a:ext cx="107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불량품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7" name="Google Shape;357;p27"/>
          <p:cNvSpPr txBox="1"/>
          <p:nvPr/>
        </p:nvSpPr>
        <p:spPr>
          <a:xfrm>
            <a:off x="6952038" y="3904575"/>
            <a:ext cx="107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양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품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8" name="Google Shape;358;p27"/>
          <p:cNvSpPr txBox="1"/>
          <p:nvPr/>
        </p:nvSpPr>
        <p:spPr>
          <a:xfrm>
            <a:off x="8350850" y="4355175"/>
            <a:ext cx="107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보류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9" name="Google Shape;359;p27"/>
          <p:cNvSpPr/>
          <p:nvPr/>
        </p:nvSpPr>
        <p:spPr>
          <a:xfrm>
            <a:off x="9141050" y="1554150"/>
            <a:ext cx="1077300" cy="997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0" name="Google Shape;360;p27"/>
          <p:cNvSpPr/>
          <p:nvPr/>
        </p:nvSpPr>
        <p:spPr>
          <a:xfrm rot="-5400000">
            <a:off x="7724854" y="363760"/>
            <a:ext cx="657600" cy="157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1" name="Google Shape;361;p27"/>
          <p:cNvSpPr/>
          <p:nvPr/>
        </p:nvSpPr>
        <p:spPr>
          <a:xfrm rot="-5400000">
            <a:off x="9350904" y="363760"/>
            <a:ext cx="657600" cy="157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2" name="Google Shape;362;p27"/>
          <p:cNvSpPr/>
          <p:nvPr/>
        </p:nvSpPr>
        <p:spPr>
          <a:xfrm>
            <a:off x="6289975" y="637300"/>
            <a:ext cx="1364700" cy="17460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3" name="Google Shape;363;p27"/>
          <p:cNvSpPr/>
          <p:nvPr/>
        </p:nvSpPr>
        <p:spPr>
          <a:xfrm>
            <a:off x="10299825" y="678950"/>
            <a:ext cx="1364700" cy="17460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8"/>
          <p:cNvSpPr/>
          <p:nvPr/>
        </p:nvSpPr>
        <p:spPr>
          <a:xfrm>
            <a:off x="7855200" y="5531300"/>
            <a:ext cx="2577300" cy="1326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0" name="Google Shape;370;p28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71" name="Google Shape;371;p28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72" name="Google Shape;372;p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373" name="Google Shape;373;p28"/>
          <p:cNvSpPr txBox="1"/>
          <p:nvPr>
            <p:ph type="title"/>
          </p:nvPr>
        </p:nvSpPr>
        <p:spPr>
          <a:xfrm>
            <a:off x="1206442" y="655392"/>
            <a:ext cx="97791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기대 효과</a:t>
            </a:r>
            <a:endParaRPr/>
          </a:p>
        </p:txBody>
      </p:sp>
      <p:sp>
        <p:nvSpPr>
          <p:cNvPr id="374" name="Google Shape;374;p28"/>
          <p:cNvSpPr txBox="1"/>
          <p:nvPr/>
        </p:nvSpPr>
        <p:spPr>
          <a:xfrm>
            <a:off x="1233050" y="1662550"/>
            <a:ext cx="9199500" cy="42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●"/>
            </a:pPr>
            <a:r>
              <a:rPr lang="ko-KR" sz="24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생산 품질 향상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-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학습된 ai를 통해 일관된 제품 검사 가능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●"/>
            </a:pPr>
            <a:r>
              <a:rPr lang="ko-KR" sz="24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효율성 증대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-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실시간으로 불량품을 감지하여 생산 라인의 속도를 유지하면서도 품질을 보장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●"/>
            </a:pPr>
            <a:r>
              <a:rPr lang="ko-KR" sz="24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비용 절감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-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초기 투자 후 지속적인 인건비 절감과 불량품으로 인한 손실을 최소화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"/>
          <p:cNvSpPr txBox="1"/>
          <p:nvPr>
            <p:ph type="title"/>
          </p:nvPr>
        </p:nvSpPr>
        <p:spPr>
          <a:xfrm>
            <a:off x="1122867" y="403325"/>
            <a:ext cx="9779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결론 및 요</a:t>
            </a:r>
            <a:r>
              <a:rPr lang="ko-KR"/>
              <a:t>약</a:t>
            </a:r>
            <a:endParaRPr/>
          </a:p>
        </p:txBody>
      </p:sp>
      <p:sp>
        <p:nvSpPr>
          <p:cNvPr id="381" name="Google Shape;381;p29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82" name="Google Shape;382;p29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83" name="Google Shape;383;p29"/>
          <p:cNvSpPr txBox="1"/>
          <p:nvPr/>
        </p:nvSpPr>
        <p:spPr>
          <a:xfrm>
            <a:off x="784719" y="1925613"/>
            <a:ext cx="4881900" cy="42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p2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385" name="Google Shape;385;p29"/>
          <p:cNvSpPr txBox="1"/>
          <p:nvPr/>
        </p:nvSpPr>
        <p:spPr>
          <a:xfrm>
            <a:off x="1316175" y="1995050"/>
            <a:ext cx="9476400" cy="3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시스템을 통하여 불량품 탐지를 더 빠르고 정확하게 할 수 있으며 향후 공장 자동화 시스템을 구축하는 것에도 도움이 될 것이라 예상 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/>
          <p:nvPr>
            <p:ph type="title"/>
          </p:nvPr>
        </p:nvSpPr>
        <p:spPr>
          <a:xfrm>
            <a:off x="1889961" y="1901843"/>
            <a:ext cx="84120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lgun Gothic"/>
              <a:buNone/>
            </a:pPr>
            <a:r>
              <a:rPr lang="ko-KR" sz="6000"/>
              <a:t>시스템 동작 시연</a:t>
            </a:r>
            <a:endParaRPr sz="6000"/>
          </a:p>
        </p:txBody>
      </p:sp>
      <p:sp>
        <p:nvSpPr>
          <p:cNvPr id="392" name="Google Shape;392;p30"/>
          <p:cNvSpPr txBox="1"/>
          <p:nvPr>
            <p:ph idx="1" type="body"/>
          </p:nvPr>
        </p:nvSpPr>
        <p:spPr>
          <a:xfrm>
            <a:off x="1502619" y="543354"/>
            <a:ext cx="1364297" cy="1094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DBF"/>
              </a:buClr>
              <a:buSzPts val="23900"/>
              <a:buNone/>
            </a:pPr>
            <a:r>
              <a:rPr lang="ko-KR"/>
              <a:t>“</a:t>
            </a:r>
            <a:endParaRPr/>
          </a:p>
        </p:txBody>
      </p:sp>
      <p:sp>
        <p:nvSpPr>
          <p:cNvPr id="393" name="Google Shape;393;p30"/>
          <p:cNvSpPr txBox="1"/>
          <p:nvPr>
            <p:ph idx="3" type="body"/>
          </p:nvPr>
        </p:nvSpPr>
        <p:spPr>
          <a:xfrm>
            <a:off x="9420876" y="3426615"/>
            <a:ext cx="1364297" cy="1094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4DBF"/>
              </a:buClr>
              <a:buSzPts val="23900"/>
              <a:buNone/>
            </a:pPr>
            <a:r>
              <a:rPr lang="ko-KR"/>
              <a:t>”</a:t>
            </a:r>
            <a:endParaRPr/>
          </a:p>
        </p:txBody>
      </p:sp>
      <p:sp>
        <p:nvSpPr>
          <p:cNvPr id="394" name="Google Shape;394;p30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395" name="Google Shape;39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>
                <a:solidFill>
                  <a:schemeClr val="lt1"/>
                </a:solidFill>
              </a:rPr>
              <a:t>Raspberry Pico Detection Project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6" name="Google Shape;396;p30"/>
          <p:cNvSpPr txBox="1"/>
          <p:nvPr>
            <p:ph idx="12" type="sldNum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"/>
          <p:cNvSpPr txBox="1"/>
          <p:nvPr>
            <p:ph type="ctrTitle"/>
          </p:nvPr>
        </p:nvSpPr>
        <p:spPr>
          <a:xfrm>
            <a:off x="1195207" y="1579563"/>
            <a:ext cx="62202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/>
              <a:t>감사합니다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목차</a:t>
            </a:r>
            <a:endParaRPr/>
          </a:p>
        </p:txBody>
      </p:sp>
      <p:sp>
        <p:nvSpPr>
          <p:cNvPr id="199" name="Google Shape;199;p16"/>
          <p:cNvSpPr txBox="1"/>
          <p:nvPr>
            <p:ph idx="1" type="body"/>
          </p:nvPr>
        </p:nvSpPr>
        <p:spPr>
          <a:xfrm>
            <a:off x="1167493" y="2017467"/>
            <a:ext cx="9779100" cy="3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팀원 소개</a:t>
            </a:r>
            <a:endParaRPr sz="9807"/>
          </a:p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목적 및 필요성</a:t>
            </a:r>
            <a:endParaRPr sz="9807"/>
          </a:p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시스템 설명</a:t>
            </a:r>
            <a:endParaRPr sz="9807"/>
          </a:p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기대 효과</a:t>
            </a:r>
            <a:endParaRPr sz="9807"/>
          </a:p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결론 및 요약</a:t>
            </a:r>
            <a:endParaRPr sz="9807"/>
          </a:p>
          <a:p>
            <a:pPr indent="-38429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-KR" sz="9807"/>
              <a:t>시스템 동작 시</a:t>
            </a:r>
            <a:r>
              <a:rPr lang="ko-KR" sz="9807"/>
              <a:t>연</a:t>
            </a:r>
            <a:endParaRPr sz="9807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01" name="Google Shape;20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02" name="Google Shape;202;p16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팀원 소개</a:t>
            </a:r>
            <a:endParaRPr/>
          </a:p>
        </p:txBody>
      </p:sp>
      <p:sp>
        <p:nvSpPr>
          <p:cNvPr id="209" name="Google Shape;209;p17"/>
          <p:cNvSpPr txBox="1"/>
          <p:nvPr>
            <p:ph idx="3" type="body"/>
          </p:nvPr>
        </p:nvSpPr>
        <p:spPr>
          <a:xfrm>
            <a:off x="1167493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조현석(팀장) </a:t>
            </a:r>
            <a:endParaRPr/>
          </a:p>
        </p:txBody>
      </p:sp>
      <p:sp>
        <p:nvSpPr>
          <p:cNvPr id="210" name="Google Shape;210;p17"/>
          <p:cNvSpPr txBox="1"/>
          <p:nvPr>
            <p:ph idx="1" type="body"/>
          </p:nvPr>
        </p:nvSpPr>
        <p:spPr>
          <a:xfrm>
            <a:off x="1167491" y="2526318"/>
            <a:ext cx="3218688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ko-KR"/>
              <a:t>시스템 개발 총</a:t>
            </a:r>
            <a:r>
              <a:rPr lang="ko-KR"/>
              <a:t>괄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11" name="Google Shape;211;p17"/>
          <p:cNvSpPr txBox="1"/>
          <p:nvPr>
            <p:ph idx="4" type="body"/>
          </p:nvPr>
        </p:nvSpPr>
        <p:spPr>
          <a:xfrm>
            <a:off x="4683788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이대원</a:t>
            </a:r>
            <a:endParaRPr/>
          </a:p>
        </p:txBody>
      </p:sp>
      <p:sp>
        <p:nvSpPr>
          <p:cNvPr id="212" name="Google Shape;212;p17"/>
          <p:cNvSpPr txBox="1"/>
          <p:nvPr>
            <p:ph idx="2" type="body"/>
          </p:nvPr>
        </p:nvSpPr>
        <p:spPr>
          <a:xfrm>
            <a:off x="4683787" y="2526318"/>
            <a:ext cx="3173279" cy="2828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ko-KR"/>
              <a:t>라벨링 작업 및 모델 학</a:t>
            </a:r>
            <a:r>
              <a:rPr lang="ko-KR"/>
              <a:t>습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13" name="Google Shape;213;p17"/>
          <p:cNvSpPr txBox="1"/>
          <p:nvPr>
            <p:ph idx="6" type="body"/>
          </p:nvPr>
        </p:nvSpPr>
        <p:spPr>
          <a:xfrm>
            <a:off x="8200083" y="2003804"/>
            <a:ext cx="3173278" cy="522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지정배</a:t>
            </a:r>
            <a:endParaRPr/>
          </a:p>
        </p:txBody>
      </p:sp>
      <p:sp>
        <p:nvSpPr>
          <p:cNvPr id="214" name="Google Shape;214;p17"/>
          <p:cNvSpPr txBox="1"/>
          <p:nvPr>
            <p:ph idx="5" type="body"/>
          </p:nvPr>
        </p:nvSpPr>
        <p:spPr>
          <a:xfrm>
            <a:off x="8154707" y="2526318"/>
            <a:ext cx="3173400" cy="28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ko-KR"/>
              <a:t>시스템 소프트웨어 설계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15" name="Google Shape;215;p17"/>
          <p:cNvSpPr txBox="1"/>
          <p:nvPr>
            <p:ph idx="10" type="dt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16" name="Google Shape;21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/>
              <a:t>Raspberry Pico Detection Project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" name="Google Shape;217;p17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 txBox="1"/>
          <p:nvPr>
            <p:ph type="title"/>
          </p:nvPr>
        </p:nvSpPr>
        <p:spPr>
          <a:xfrm>
            <a:off x="1167492" y="381000"/>
            <a:ext cx="977918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시스템 목적 및 목</a:t>
            </a:r>
            <a:r>
              <a:rPr lang="ko-KR"/>
              <a:t>표</a:t>
            </a:r>
            <a:endParaRPr/>
          </a:p>
        </p:txBody>
      </p:sp>
      <p:sp>
        <p:nvSpPr>
          <p:cNvPr id="224" name="Google Shape;224;p18"/>
          <p:cNvSpPr txBox="1"/>
          <p:nvPr>
            <p:ph idx="1" type="body"/>
          </p:nvPr>
        </p:nvSpPr>
        <p:spPr>
          <a:xfrm>
            <a:off x="897468" y="2313215"/>
            <a:ext cx="9779183" cy="3436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695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ko-KR"/>
              <a:t>시스템</a:t>
            </a:r>
            <a:r>
              <a:rPr b="1" lang="ko-KR"/>
              <a:t> 개발의 목</a:t>
            </a:r>
            <a:r>
              <a:rPr b="1" lang="ko-KR"/>
              <a:t>표</a:t>
            </a:r>
            <a:endParaRPr b="1"/>
          </a:p>
          <a:p>
            <a:pPr indent="-3695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ko-KR"/>
              <a:t>사람이 일일이 확인하기 어려운 제품 검사를 ai를 통해 진행하여 제품의 품질을 자동으로 평가하고, 불량품을 빠르게 선별하여 생산 효율성을 높이는 것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83333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 txBox="1"/>
          <p:nvPr>
            <p:ph idx="10" type="dt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26" name="Google Shape;22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27" name="Google Shape;227;p18"/>
          <p:cNvSpPr txBox="1"/>
          <p:nvPr>
            <p:ph idx="12" type="sldNum"/>
          </p:nvPr>
        </p:nvSpPr>
        <p:spPr>
          <a:xfrm>
            <a:off x="10206318" y="6356350"/>
            <a:ext cx="16046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1167492" y="724667"/>
            <a:ext cx="97791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/>
              <a:t>시스템 설</a:t>
            </a:r>
            <a:r>
              <a:rPr lang="ko-KR"/>
              <a:t>명</a:t>
            </a:r>
            <a:endParaRPr/>
          </a:p>
        </p:txBody>
      </p:sp>
      <p:sp>
        <p:nvSpPr>
          <p:cNvPr id="234" name="Google Shape;234;p19"/>
          <p:cNvSpPr txBox="1"/>
          <p:nvPr>
            <p:ph idx="10" type="dt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35" name="Google Shape;23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36" name="Google Shape;236;p19"/>
          <p:cNvSpPr txBox="1"/>
          <p:nvPr>
            <p:ph idx="12" type="sldNum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37" name="Google Shape;237;p19"/>
          <p:cNvSpPr txBox="1"/>
          <p:nvPr/>
        </p:nvSpPr>
        <p:spPr>
          <a:xfrm>
            <a:off x="939750" y="1551700"/>
            <a:ext cx="9779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●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하드웨어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9"/>
          <p:cNvSpPr txBox="1"/>
          <p:nvPr/>
        </p:nvSpPr>
        <p:spPr>
          <a:xfrm>
            <a:off x="939750" y="2230588"/>
            <a:ext cx="4260000" cy="3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-"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모델에서 컨베이어 벨트를 더 위로 설치하여 카메라와의 간격을 좁혀 해상도 상승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-"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라즈베리 피코를 정렬 시킬 수 있는 장치를 추가 설치 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9" name="Google Shape;239;p19"/>
          <p:cNvPicPr preferRelativeResize="0"/>
          <p:nvPr/>
        </p:nvPicPr>
        <p:blipFill rotWithShape="1">
          <a:blip r:embed="rId3">
            <a:alphaModFix/>
          </a:blip>
          <a:srcRect b="32727" l="0" r="0" t="0"/>
          <a:stretch/>
        </p:blipFill>
        <p:spPr>
          <a:xfrm>
            <a:off x="5728600" y="2535363"/>
            <a:ext cx="5903724" cy="2978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9"/>
          <p:cNvSpPr/>
          <p:nvPr/>
        </p:nvSpPr>
        <p:spPr>
          <a:xfrm>
            <a:off x="8153400" y="3598000"/>
            <a:ext cx="2438400" cy="113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6158350" y="4729900"/>
            <a:ext cx="921300" cy="609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10370125" y="4840725"/>
            <a:ext cx="1101300" cy="609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</a:t>
            </a:r>
            <a:r>
              <a:rPr lang="ko-KR"/>
              <a:t>명</a:t>
            </a:r>
            <a:endParaRPr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소프트웨어</a:t>
            </a:r>
            <a:endParaRPr/>
          </a:p>
        </p:txBody>
      </p:sp>
      <p:sp>
        <p:nvSpPr>
          <p:cNvPr id="250" name="Google Shape;250;p20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51" name="Google Shape;251;p20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52" name="Google Shape;252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136075" y="2098975"/>
            <a:ext cx="104595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-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이미지 처리 과정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제품 탐지  → 이미지 크롭    → 이미지 샤프닝    →  이미지 resize 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149925" y="3657600"/>
            <a:ext cx="97791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Char char="-"/>
            </a:pPr>
            <a:r>
              <a:rPr lang="ko-KR" sz="2750">
                <a:solidFill>
                  <a:srgbClr val="1D1C1D"/>
                </a:solidFill>
                <a:highlight>
                  <a:srgbClr val="FFFFFF"/>
                </a:highlight>
              </a:rPr>
              <a:t>처리된 이미지를 api로 보내고 object를 탐지하여 해당 정보를 다시 받아서 박스 생성 후 도출</a:t>
            </a:r>
            <a:endParaRPr sz="4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소프트웨어</a:t>
            </a:r>
            <a:endParaRPr/>
          </a:p>
        </p:txBody>
      </p:sp>
      <p:sp>
        <p:nvSpPr>
          <p:cNvPr id="262" name="Google Shape;262;p21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63" name="Google Shape;263;p21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64" name="Google Shape;264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1136075" y="2098975"/>
            <a:ext cx="97791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-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탐지된 사진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6" name="Google Shape;266;p21"/>
          <p:cNvPicPr preferRelativeResize="0"/>
          <p:nvPr/>
        </p:nvPicPr>
        <p:blipFill rotWithShape="1">
          <a:blip r:embed="rId3">
            <a:alphaModFix/>
          </a:blip>
          <a:srcRect b="23445" l="34967" r="9591" t="44157"/>
          <a:stretch/>
        </p:blipFill>
        <p:spPr>
          <a:xfrm>
            <a:off x="443350" y="2715476"/>
            <a:ext cx="3373075" cy="262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1"/>
          <p:cNvPicPr preferRelativeResize="0"/>
          <p:nvPr/>
        </p:nvPicPr>
        <p:blipFill rotWithShape="1">
          <a:blip r:embed="rId4">
            <a:alphaModFix/>
          </a:blip>
          <a:srcRect b="17634" l="27189" r="21510" t="52127"/>
          <a:stretch/>
        </p:blipFill>
        <p:spPr>
          <a:xfrm>
            <a:off x="4233450" y="2715475"/>
            <a:ext cx="3344076" cy="262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1"/>
          <p:cNvPicPr preferRelativeResize="0"/>
          <p:nvPr/>
        </p:nvPicPr>
        <p:blipFill rotWithShape="1">
          <a:blip r:embed="rId5">
            <a:alphaModFix/>
          </a:blip>
          <a:srcRect b="18434" l="33954" r="12002" t="49494"/>
          <a:stretch/>
        </p:blipFill>
        <p:spPr>
          <a:xfrm>
            <a:off x="8153400" y="2695038"/>
            <a:ext cx="3373075" cy="2669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275" name="Google Shape;275;p22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소프트웨어</a:t>
            </a:r>
            <a:endParaRPr/>
          </a:p>
        </p:txBody>
      </p:sp>
      <p:sp>
        <p:nvSpPr>
          <p:cNvPr id="276" name="Google Shape;276;p22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77" name="Google Shape;277;p22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78" name="Google Shape;278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79" name="Google Shape;279;p22"/>
          <p:cNvSpPr txBox="1"/>
          <p:nvPr/>
        </p:nvSpPr>
        <p:spPr>
          <a:xfrm>
            <a:off x="1136075" y="2098975"/>
            <a:ext cx="97791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-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정보 저장 (상태에 따른 각기 다른 파일에 저장)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0" name="Google Shape;2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3400" y="2715463"/>
            <a:ext cx="3160493" cy="333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6075" y="2715475"/>
            <a:ext cx="2524368" cy="33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3818" y="2757200"/>
            <a:ext cx="2524368" cy="33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idx="12" type="sldNum"/>
          </p:nvPr>
        </p:nvSpPr>
        <p:spPr>
          <a:xfrm>
            <a:off x="10153276" y="6356350"/>
            <a:ext cx="1657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89" name="Google Shape;289;p23"/>
          <p:cNvSpPr txBox="1"/>
          <p:nvPr>
            <p:ph idx="10" type="dt"/>
          </p:nvPr>
        </p:nvSpPr>
        <p:spPr>
          <a:xfrm>
            <a:off x="381000" y="6356350"/>
            <a:ext cx="170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02/07/2025</a:t>
            </a:r>
            <a:endParaRPr/>
          </a:p>
        </p:txBody>
      </p:sp>
      <p:sp>
        <p:nvSpPr>
          <p:cNvPr id="290" name="Google Shape;290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Raspberry Pico Detection Project</a:t>
            </a:r>
            <a:endParaRPr/>
          </a:p>
        </p:txBody>
      </p:sp>
      <p:sp>
        <p:nvSpPr>
          <p:cNvPr id="291" name="Google Shape;291;p23"/>
          <p:cNvSpPr txBox="1"/>
          <p:nvPr>
            <p:ph type="title"/>
          </p:nvPr>
        </p:nvSpPr>
        <p:spPr>
          <a:xfrm>
            <a:off x="1167492" y="152400"/>
            <a:ext cx="97791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시스템 설명</a:t>
            </a:r>
            <a:endParaRPr/>
          </a:p>
        </p:txBody>
      </p:sp>
      <p:sp>
        <p:nvSpPr>
          <p:cNvPr id="292" name="Google Shape;292;p23"/>
          <p:cNvSpPr txBox="1"/>
          <p:nvPr>
            <p:ph idx="1" type="body"/>
          </p:nvPr>
        </p:nvSpPr>
        <p:spPr>
          <a:xfrm>
            <a:off x="1015100" y="1554159"/>
            <a:ext cx="9779100" cy="50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ko-KR"/>
              <a:t>모델 소개 및 성능</a:t>
            </a:r>
            <a:endParaRPr/>
          </a:p>
        </p:txBody>
      </p:sp>
      <p:sp>
        <p:nvSpPr>
          <p:cNvPr id="293" name="Google Shape;293;p23"/>
          <p:cNvSpPr txBox="1"/>
          <p:nvPr/>
        </p:nvSpPr>
        <p:spPr>
          <a:xfrm>
            <a:off x="1149925" y="2119750"/>
            <a:ext cx="277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gun Gothic"/>
              <a:buChar char="➢"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1차 모델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94" name="Google Shape;2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738" y="1949450"/>
            <a:ext cx="5751424" cy="289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750" y="4846712"/>
            <a:ext cx="5835876" cy="10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3"/>
          <p:cNvSpPr txBox="1"/>
          <p:nvPr/>
        </p:nvSpPr>
        <p:spPr>
          <a:xfrm>
            <a:off x="1298850" y="2729350"/>
            <a:ext cx="32697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130장의 데이터를 통해 학습 진행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mAP : 71.1%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Char char="-"/>
            </a:pPr>
            <a:r>
              <a:rPr lang="ko-KR" sz="2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테스트 데이터를 통해 측정한 정확도 : 38%</a:t>
            </a:r>
            <a:endParaRPr sz="2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